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59" r:id="rId7"/>
    <p:sldId id="262" r:id="rId8"/>
    <p:sldId id="260" r:id="rId9"/>
    <p:sldId id="273" r:id="rId10"/>
    <p:sldId id="274" r:id="rId11"/>
    <p:sldId id="267" r:id="rId12"/>
    <p:sldId id="266" r:id="rId13"/>
    <p:sldId id="269" r:id="rId14"/>
    <p:sldId id="264" r:id="rId15"/>
    <p:sldId id="270" r:id="rId16"/>
    <p:sldId id="272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3B244085-A06C-4A0D-AC38-1FCCF96387FB}">
          <p14:sldIdLst>
            <p14:sldId id="256"/>
            <p14:sldId id="258"/>
            <p14:sldId id="259"/>
            <p14:sldId id="262"/>
            <p14:sldId id="260"/>
            <p14:sldId id="273"/>
            <p14:sldId id="274"/>
            <p14:sldId id="267"/>
            <p14:sldId id="266"/>
            <p14:sldId id="269"/>
            <p14:sldId id="264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, Jessica" initials="P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5E616"/>
    <a:srgbClr val="95E816"/>
    <a:srgbClr val="FFECAF"/>
    <a:srgbClr val="FECC26"/>
    <a:srgbClr val="0098CC"/>
    <a:srgbClr val="74B230"/>
    <a:srgbClr val="F3FCE4"/>
    <a:srgbClr val="FFD1D8"/>
    <a:srgbClr val="F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8535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5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pPr/>
              <a:t>07/04/2018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pPr/>
              <a:t>07/04/2018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xmlns="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xmlns="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xmlns="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xmlns="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xmlns="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xmlns="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xmlns="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xmlns="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xmlns="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xmlns="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xmlns="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xmlns="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xmlns="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xmlns="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xmlns="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xmlns="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xmlns="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62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rgbClr val="263147"/>
                </a:solidFill>
              </a:defRPr>
            </a:lvl1pPr>
            <a:lvl2pPr>
              <a:defRPr>
                <a:solidFill>
                  <a:srgbClr val="263147"/>
                </a:solidFill>
              </a:defRPr>
            </a:lvl2pPr>
            <a:lvl3pPr>
              <a:defRPr>
                <a:solidFill>
                  <a:srgbClr val="263147"/>
                </a:solidFill>
              </a:defRPr>
            </a:lvl3pPr>
            <a:lvl4pPr>
              <a:defRPr>
                <a:solidFill>
                  <a:srgbClr val="263147"/>
                </a:solidFill>
              </a:defRPr>
            </a:lvl4pPr>
            <a:lvl5pPr>
              <a:defRPr>
                <a:solidFill>
                  <a:srgbClr val="2631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BAC4DF3-DBB4-4672-88A3-50991EFE0D66}" type="datetimeFigureOut">
              <a:rPr lang="en-US" smtClean="0"/>
              <a:pPr/>
              <a:t>4/7/2018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7F4D290-1721-47CC-AF8D-5DFC846152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7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903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=""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=""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=""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800" kern="0" dirty="0" smtClean="0">
                <a:solidFill>
                  <a:srgbClr val="00458D"/>
                </a:solidFill>
                <a:cs typeface="Arial" panose="020B0604020202020204" pitchFamily="34" charset="0"/>
              </a:rPr>
              <a:t>Presentation Title | Author | Date</a:t>
            </a:r>
            <a:endParaRPr lang="en-US" sz="800" kern="0" dirty="0">
              <a:solidFill>
                <a:srgbClr val="00458D"/>
              </a:solidFill>
              <a:cs typeface="Arial" panose="020B0604020202020204" pitchFamily="34" charset="0"/>
            </a:endParaRPr>
          </a:p>
        </p:txBody>
      </p:sp>
      <p:sp>
        <p:nvSpPr>
          <p:cNvPr id="9" name="Retângulo 43">
            <a:extLst>
              <a:ext uri="{FF2B5EF4-FFF2-40B4-BE49-F238E27FC236}">
                <a16:creationId xmlns=""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800" dirty="0">
                <a:solidFill>
                  <a:srgbClr val="EDEDED">
                    <a:lumMod val="50000"/>
                  </a:srgb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4206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pic>
        <p:nvPicPr>
          <p:cNvPr id="10" name="Picture 9" descr="Our_Universcity_Logotype-01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07368" y="1196752"/>
            <a:ext cx="2232248" cy="5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xmlns="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xmlns="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xmlns="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xmlns="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xmlns="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xmlns="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xmlns="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ctr">
              <a:defRPr sz="4000">
                <a:latin typeface="Calibri" panose="020F0502020204030204" pitchFamily="34" charset="0"/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07988" y="1557338"/>
            <a:ext cx="11160125" cy="4824412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400">
                <a:latin typeface="Calibri" panose="020F0502020204030204" pitchFamily="34" charset="0"/>
              </a:defRPr>
            </a:lvl3pPr>
            <a:lvl4pPr>
              <a:defRPr sz="2400">
                <a:latin typeface="Calibri" panose="020F0502020204030204" pitchFamily="34" charset="0"/>
              </a:defRPr>
            </a:lvl4pPr>
            <a:lvl5pPr>
              <a:defRPr sz="2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01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xmlns="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xmlns="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xmlns="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xmlns="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xmlns="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720" r:id="rId3"/>
  </p:sldLayoutIdLst>
  <p:hf sldNum="0" hdr="0" dt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3" r:id="rId4"/>
    <p:sldLayoutId id="2147483811" r:id="rId5"/>
    <p:sldLayoutId id="2147483781" r:id="rId6"/>
    <p:sldLayoutId id="2147483780" r:id="rId7"/>
    <p:sldLayoutId id="2147483734" r:id="rId8"/>
    <p:sldLayoutId id="2147483735" r:id="rId9"/>
    <p:sldLayoutId id="2147483812" r:id="rId10"/>
    <p:sldLayoutId id="2147483814" r:id="rId11"/>
    <p:sldLayoutId id="2147483815" r:id="rId12"/>
    <p:sldLayoutId id="21474838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xmlns="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xmlns="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4144968"/>
            <a:ext cx="4152900" cy="1104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21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0" y="26064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AD"/>
                </a:solidFill>
              </a:rPr>
              <a:t>Domain Name Server (DNS)</a:t>
            </a:r>
            <a:endParaRPr lang="en-IN" sz="3200" b="1" dirty="0">
              <a:solidFill>
                <a:srgbClr val="0070AD">
                  <a:lumMod val="60000"/>
                  <a:lumOff val="40000"/>
                </a:srgbClr>
              </a:solidFill>
              <a:cs typeface="Times New Roman" panose="02020603050405020304" pitchFamily="18" charset="0"/>
            </a:endParaRPr>
          </a:p>
        </p:txBody>
      </p: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389" y="3071794"/>
            <a:ext cx="2743200" cy="314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Cloud 75"/>
          <p:cNvSpPr/>
          <p:nvPr/>
        </p:nvSpPr>
        <p:spPr>
          <a:xfrm>
            <a:off x="6347589" y="2410907"/>
            <a:ext cx="3048000" cy="1548281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74.125.225.74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192.168.1.2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7" name="Cloud 76"/>
          <p:cNvSpPr/>
          <p:nvPr/>
        </p:nvSpPr>
        <p:spPr>
          <a:xfrm>
            <a:off x="8978303" y="3649522"/>
            <a:ext cx="417286" cy="387071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78" name="Cloud 77"/>
          <p:cNvSpPr/>
          <p:nvPr/>
        </p:nvSpPr>
        <p:spPr>
          <a:xfrm>
            <a:off x="9511703" y="3932942"/>
            <a:ext cx="208643" cy="192800"/>
          </a:xfrm>
          <a:prstGeom prst="cloud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5274" y="1285860"/>
            <a:ext cx="10787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Translates a domain name into corresponding IP address</a:t>
            </a: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95274" y="1967203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Hierarchy</a:t>
            </a: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0467"/>
            <a:ext cx="10744200" cy="382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TextBox 82"/>
          <p:cNvSpPr txBox="1"/>
          <p:nvPr/>
        </p:nvSpPr>
        <p:spPr>
          <a:xfrm>
            <a:off x="595274" y="2643182"/>
            <a:ext cx="985844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Query</a:t>
            </a:r>
          </a:p>
          <a:p>
            <a:pPr marL="1447800" lvl="2" indent="-457200"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Recursive Query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Iterative Query</a:t>
            </a:r>
          </a:p>
          <a:p>
            <a:pPr marL="1447800" lvl="2" indent="-457200">
              <a:buClr>
                <a:srgbClr val="000000"/>
              </a:buClr>
              <a:buSzPts val="24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5274" y="3214686"/>
            <a:ext cx="9858444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DNS Records</a:t>
            </a:r>
          </a:p>
          <a:p>
            <a:pPr marL="1447800" lvl="2" indent="-457200">
              <a:buClr>
                <a:srgbClr val="000000"/>
              </a:buClr>
              <a:buSzPct val="1000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A / AAAA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CNAME</a:t>
            </a:r>
          </a:p>
          <a:p>
            <a:pPr marL="1504950" lvl="2" indent="-514350">
              <a:lnSpc>
                <a:spcPct val="150000"/>
              </a:lnSpc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PTR</a:t>
            </a:r>
          </a:p>
          <a:p>
            <a:pPr marL="1447800" lvl="2" indent="-457200">
              <a:buClr>
                <a:srgbClr val="000000"/>
              </a:buClr>
              <a:buSzPts val="2400"/>
              <a:buFont typeface="+mj-lt"/>
              <a:buAutoNum type="arabicPeriod"/>
            </a:pPr>
            <a:endParaRPr lang="en-US" sz="2400" dirty="0" smtClean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endParaRPr lang="en-US" sz="2400" dirty="0">
              <a:solidFill>
                <a:srgbClr val="000000"/>
              </a:solidFill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9216514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81" grpId="0"/>
      <p:bldP spid="83" grpId="0"/>
      <p:bldP spid="8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Mail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844824"/>
            <a:ext cx="9575718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6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734" y="26064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  <a:cs typeface="Times New Roman" panose="02020603050405020304" pitchFamily="18" charset="0"/>
              </a:rPr>
              <a:t>Proxy</a:t>
            </a:r>
            <a:endParaRPr lang="en-IN" sz="3600" b="1" dirty="0">
              <a:solidFill>
                <a:schemeClr val="tx2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5274" y="1188725"/>
            <a:ext cx="985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Acts as an intermediary between the user's computer and the Internet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274" y="2097937"/>
            <a:ext cx="985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6300" lvl="1" indent="-342900">
              <a:buClr>
                <a:srgbClr val="000000"/>
              </a:buClr>
              <a:buSzPts val="24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   Types of Proxy :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16200000" flipH="1">
            <a:off x="3896962" y="4435701"/>
            <a:ext cx="4000528" cy="357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61" y="2559602"/>
            <a:ext cx="7867650" cy="3981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80" y="2637817"/>
            <a:ext cx="4246822" cy="4192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055" y="3409888"/>
            <a:ext cx="5715000" cy="264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00256" y="306896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90000"/>
                    <a:lumOff val="10000"/>
                  </a:schemeClr>
                </a:solidFill>
              </a:rPr>
              <a:t>Reverse Proxy</a:t>
            </a:r>
            <a:endParaRPr lang="en-US" b="1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20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en-US" sz="1000" dirty="0"/>
              <a:t> </a:t>
            </a:r>
            <a:br>
              <a:rPr lang="en-US" sz="1000" dirty="0"/>
            </a:br>
            <a:r>
              <a:rPr lang="en-US" sz="1000" dirty="0"/>
              <a:t>As you can see, the TCP/IP model has fewer layers than the OSI model. The Application, Presentation, and Session layers of the OSI model are merged in only one layer, Application layer, in the TCP/IP model. Also, Physical and Data Link layers are called Network Access layer in the TCP/IP model.</a:t>
            </a:r>
            <a:br>
              <a:rPr lang="en-US" sz="1000" dirty="0"/>
            </a:br>
            <a:endParaRPr lang="en-US" sz="1000" dirty="0"/>
          </a:p>
        </p:txBody>
      </p:sp>
      <p:pic>
        <p:nvPicPr>
          <p:cNvPr id="4098" name="Picture 2" descr="OSI protocols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13" y="3298031"/>
            <a:ext cx="18192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chemeClr val="accent1"/>
                </a:solidFill>
              </a:rPr>
              <a:t>Network and Communication Types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		Network Types				Communication Types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30" name="Picture 6" descr="types of communication 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2712244"/>
            <a:ext cx="439248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295525"/>
            <a:ext cx="37147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Topologies</a:t>
            </a:r>
            <a:endParaRPr lang="en-US" dirty="0"/>
          </a:p>
        </p:txBody>
      </p:sp>
      <p:pic>
        <p:nvPicPr>
          <p:cNvPr id="5124" name="Picture 4" descr="https://mplsnet.files.wordpress.com/2014/06/star-topolog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74" y="1068216"/>
            <a:ext cx="4537114" cy="26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plsnet.files.wordpress.com/2014/06/bus-topology.gif"/>
          <p:cNvPicPr>
            <a:picLocks noGrp="1" noChangeAspect="1" noChangeArrowheads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2" y="1050953"/>
            <a:ext cx="3658882" cy="27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lated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380863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ring topology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98" y="65517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lated image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16" y="3953538"/>
            <a:ext cx="3426569" cy="26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tree topolog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43" y="4155295"/>
            <a:ext cx="3592909" cy="269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28601"/>
            <a:ext cx="7658100" cy="68579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Network Devices</a:t>
            </a:r>
          </a:p>
        </p:txBody>
      </p:sp>
      <p:pic>
        <p:nvPicPr>
          <p:cNvPr id="4" name="Picture 2" descr="Image result for switch in networ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02" y="1599894"/>
            <a:ext cx="1825113" cy="175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1143000"/>
            <a:ext cx="2318205" cy="17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295401"/>
            <a:ext cx="2213372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3717877"/>
            <a:ext cx="3575447" cy="195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4924" y="3363146"/>
            <a:ext cx="119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Hub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259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Switch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3048000"/>
            <a:ext cx="196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62200" y="5562600"/>
            <a:ext cx="14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Router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20" y="4123111"/>
            <a:ext cx="2621756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58001" y="5715000"/>
            <a:ext cx="15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13832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066432" y="1734337"/>
            <a:ext cx="4005419" cy="2266956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57200" y="1905000"/>
            <a:ext cx="4267200" cy="4114800"/>
            <a:chOff x="480" y="1200"/>
            <a:chExt cx="2688" cy="259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68" y="1200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Application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68" y="1584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Presentation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768" y="1968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Session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68" y="2352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Transport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768" y="2736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Network</a:t>
              </a:r>
              <a:endParaRPr lang="en-US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768" y="3120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Data Link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68" y="3504"/>
              <a:ext cx="2400" cy="288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107763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en-US" altLang="en-US"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Physical</a:t>
              </a:r>
            </a:p>
          </p:txBody>
        </p:sp>
        <p:sp>
          <p:nvSpPr>
            <p:cNvPr id="13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480" y="1200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  <p:sp>
          <p:nvSpPr>
            <p:cNvPr id="14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480" y="1584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6</a:t>
              </a:r>
            </a:p>
          </p:txBody>
        </p:sp>
        <p:sp>
          <p:nvSpPr>
            <p:cNvPr id="15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480" y="2016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16" name="WordArt 14"/>
            <p:cNvSpPr>
              <a:spLocks noChangeArrowheads="1" noChangeShapeType="1" noTextEdit="1"/>
            </p:cNvSpPr>
            <p:nvPr/>
          </p:nvSpPr>
          <p:spPr bwMode="auto">
            <a:xfrm>
              <a:off x="480" y="2400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17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480" y="2784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18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480" y="3168"/>
              <a:ext cx="240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9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480" y="3552"/>
              <a:ext cx="192" cy="20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</p:grp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074247" y="1810290"/>
            <a:ext cx="335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Networks processes to applications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955366" y="2482382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Data representation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4943872" y="3017043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Inter host communication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5087888" y="3703759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End-to-end connections</a:t>
            </a: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4943872" y="4269834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Addresses and best path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5303912" y="4886982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Access to media</a:t>
            </a: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5087888" y="5552684"/>
            <a:ext cx="335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Binary Transmission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181" y="3456646"/>
            <a:ext cx="4005419" cy="81693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200456" y="740843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Internet</a:t>
            </a:r>
            <a:endParaRPr lang="en-US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8066432" y="4243810"/>
            <a:ext cx="3810000" cy="457200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Internet</a:t>
            </a:r>
            <a:endParaRPr lang="en-US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8034181" y="4865822"/>
            <a:ext cx="3810000" cy="1096827"/>
          </a:xfrm>
          <a:prstGeom prst="rect">
            <a:avLst/>
          </a:prstGeom>
          <a:solidFill>
            <a:schemeClr val="accent1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107763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Network Access</a:t>
            </a:r>
            <a:endParaRPr lang="en-US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5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Five types of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 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 B				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 C	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 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 E</a:t>
            </a:r>
          </a:p>
          <a:p>
            <a:endParaRPr lang="en-US" dirty="0" smtClean="0"/>
          </a:p>
          <a:p>
            <a:r>
              <a:rPr lang="en-US" dirty="0" smtClean="0"/>
              <a:t>Three types of addresses in the network: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Network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Broadcast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Host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Multicast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3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19696" y="1269867"/>
            <a:ext cx="5543551" cy="4967445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Five types of Classes: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 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 B				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 C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 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Class </a:t>
            </a:r>
            <a:r>
              <a:rPr lang="en-US" sz="2000" dirty="0" smtClean="0"/>
              <a:t>E</a:t>
            </a:r>
          </a:p>
          <a:p>
            <a:endParaRPr lang="en-US" sz="2000" dirty="0"/>
          </a:p>
          <a:p>
            <a:r>
              <a:rPr lang="en-US" sz="2000" dirty="0"/>
              <a:t>Three types of addresses in the network: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Network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Broadcast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Host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Multicast</a:t>
            </a: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68008" y="1271076"/>
            <a:ext cx="5516444" cy="4966236"/>
          </a:xfrm>
        </p:spPr>
        <p:txBody>
          <a:bodyPr/>
          <a:lstStyle/>
          <a:p>
            <a:r>
              <a:rPr lang="en-US" sz="2000" dirty="0" smtClean="0"/>
              <a:t>Three types of communication in network: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Unicast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Broadcast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Multicast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r>
              <a:rPr lang="en-US" sz="2000" dirty="0" smtClean="0"/>
              <a:t>Different types of IP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Public IP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Private IP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Loopback Address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ADDRESSING THE NETWORK</a:t>
            </a:r>
          </a:p>
        </p:txBody>
      </p:sp>
    </p:spTree>
    <p:extLst>
      <p:ext uri="{BB962C8B-B14F-4D97-AF65-F5344CB8AC3E}">
        <p14:creationId xmlns:p14="http://schemas.microsoft.com/office/powerpoint/2010/main" val="20618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" y="2631558"/>
            <a:ext cx="5638801" cy="34103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710779" y="1420990"/>
            <a:ext cx="4046129" cy="50309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DHCP Process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Dynamic Host Configuration Protocol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908757" y="1824547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ARP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9606305" y="1185004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/>
          <p:cNvSpPr/>
          <p:nvPr/>
        </p:nvSpPr>
        <p:spPr>
          <a:xfrm>
            <a:off x="9596972" y="2351680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659737" y="2966098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782412" y="878850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52" name="Rectangle 51"/>
          <p:cNvSpPr/>
          <p:nvPr/>
        </p:nvSpPr>
        <p:spPr>
          <a:xfrm>
            <a:off x="8899424" y="4981784"/>
            <a:ext cx="1764196" cy="3914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RARP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694095" y="3863746"/>
            <a:ext cx="23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Logical Address</a:t>
            </a:r>
            <a:endParaRPr lang="en-US" b="1" dirty="0"/>
          </a:p>
        </p:txBody>
      </p:sp>
      <p:sp>
        <p:nvSpPr>
          <p:cNvPr id="54" name="Down Arrow 53"/>
          <p:cNvSpPr/>
          <p:nvPr/>
        </p:nvSpPr>
        <p:spPr>
          <a:xfrm rot="10800000">
            <a:off x="9574442" y="5364907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659737" y="6041934"/>
            <a:ext cx="2362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Physical Address</a:t>
            </a:r>
            <a:endParaRPr lang="en-US" b="1" dirty="0"/>
          </a:p>
        </p:txBody>
      </p:sp>
      <p:sp>
        <p:nvSpPr>
          <p:cNvPr id="56" name="Down Arrow 55"/>
          <p:cNvSpPr/>
          <p:nvPr/>
        </p:nvSpPr>
        <p:spPr>
          <a:xfrm rot="10800000">
            <a:off x="9596972" y="4203131"/>
            <a:ext cx="369099" cy="584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659737" y="949247"/>
            <a:ext cx="2444933" cy="261566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659737" y="3836314"/>
            <a:ext cx="2444933" cy="2615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7192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b="1" dirty="0"/>
              <a:t>LDAP </a:t>
            </a:r>
            <a:r>
              <a:rPr lang="en-IN" dirty="0">
                <a:cs typeface="Times New Roman" panose="02020603050405020304" pitchFamily="18" charset="0"/>
              </a:rPr>
              <a:t>is an application protocol for querying and modifying items in directory service providers like Active Directory, which supports a form of LDAP.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52" y="3068960"/>
            <a:ext cx="45815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4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23814</TotalTime>
  <Words>200</Words>
  <Application>Microsoft Office PowerPoint</Application>
  <PresentationFormat>Widescreen</PresentationFormat>
  <Paragraphs>103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Times New Roman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  <vt:lpstr>Network and Communication Types</vt:lpstr>
      <vt:lpstr>Network Topologies</vt:lpstr>
      <vt:lpstr>Network Devices</vt:lpstr>
      <vt:lpstr>OSI Model</vt:lpstr>
      <vt:lpstr>ADDRESSING THE NETWORK</vt:lpstr>
      <vt:lpstr>ADDRESSING THE NETWORK</vt:lpstr>
      <vt:lpstr>Dynamic Host Configuration Protocol</vt:lpstr>
      <vt:lpstr>Directory Services</vt:lpstr>
      <vt:lpstr>PowerPoint Presentation</vt:lpstr>
      <vt:lpstr>Mail Services</vt:lpstr>
      <vt:lpstr>PowerPoint Presentation</vt:lpstr>
      <vt:lpstr>  As you can see, the TCP/IP model has fewer layers than the OSI model. The Application, Presentation, and Session layers of the OSI model are merged in only one layer, Application layer, in the TCP/IP model. Also, Physical and Data Link layers are called Network Access layer in the TCP/IP model. 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Tomasz Cwiklinski</dc:creator>
  <cp:lastModifiedBy>Hadkar, Amol</cp:lastModifiedBy>
  <cp:revision>199</cp:revision>
  <dcterms:created xsi:type="dcterms:W3CDTF">2017-10-18T07:07:16Z</dcterms:created>
  <dcterms:modified xsi:type="dcterms:W3CDTF">2018-04-07T11:51:24Z</dcterms:modified>
</cp:coreProperties>
</file>